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1468" r:id="rId2"/>
    <p:sldId id="1441" r:id="rId3"/>
    <p:sldId id="1460" r:id="rId4"/>
    <p:sldId id="1467" r:id="rId5"/>
    <p:sldId id="1462" r:id="rId6"/>
    <p:sldId id="1463" r:id="rId7"/>
    <p:sldId id="1459" r:id="rId8"/>
    <p:sldId id="1469" r:id="rId9"/>
    <p:sldId id="1476" r:id="rId10"/>
    <p:sldId id="1465" r:id="rId11"/>
    <p:sldId id="1458" r:id="rId12"/>
    <p:sldId id="14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C42F0-3728-473C-A1F9-329680A21ACC}" v="14" dt="2023-09-26T12:33:35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D62A-D462-4DE4-B101-B9B06A7350A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86F6C-F2D7-4E3B-B9C7-C0F605F88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0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4A8A6"/>
                </a:solidFill>
                <a:latin typeface="Lato Light"/>
              </a:defRPr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125119"/>
      </p:ext>
    </p:extLst>
  </p:cSld>
  <p:clrMapOvr>
    <a:masterClrMapping/>
  </p:clrMapOvr>
  <p:transition spd="slow"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93854"/>
      </p:ext>
    </p:extLst>
  </p:cSld>
  <p:clrMapOvr>
    <a:masterClrMapping/>
  </p:clrMapOvr>
  <p:transition spd="slow"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9481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7627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0032928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28217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492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479155" y="1978874"/>
            <a:ext cx="4557549" cy="415528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176801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152235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38866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1545" y="2195658"/>
            <a:ext cx="12191997" cy="2125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736677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5C9F0-2C14-4D42-8B64-A2445BF28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4"/>
            <a:ext cx="7561385" cy="12717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3C11FC-CC96-409B-B4C4-DAABDB2F4AD2}"/>
              </a:ext>
            </a:extLst>
          </p:cNvPr>
          <p:cNvSpPr/>
          <p:nvPr userDrawn="1"/>
        </p:nvSpPr>
        <p:spPr>
          <a:xfrm>
            <a:off x="5394960" y="132080"/>
            <a:ext cx="2255520" cy="97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43B4C65-E63C-4ABC-9783-DC70AA1B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760" y="365125"/>
            <a:ext cx="6162040" cy="56959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522321"/>
      </p:ext>
    </p:extLst>
  </p:cSld>
  <p:clrMapOvr>
    <a:masterClrMapping/>
  </p:clrMapOvr>
  <p:transition spd="slow"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290292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3896747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6549859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9135071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734143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988484" y="1821007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70748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2084388" y="2000250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2722504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109428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36576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60960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8"/>
          </p:nvPr>
        </p:nvSpPr>
        <p:spPr>
          <a:xfrm>
            <a:off x="85344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2881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198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4500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7815264" y="1784351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081041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3027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ort-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55589" y="1692238"/>
            <a:ext cx="4030217" cy="397796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387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" y="1981479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2438750" y="608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50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4871863" y="198087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7299466" y="1216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299466" y="1982694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9742111" y="1982694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5112981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49" y="1982087"/>
            <a:ext cx="242196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320140" y="1982694"/>
            <a:ext cx="2421971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1393070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ftfoli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1549028" y="303535"/>
            <a:ext cx="421838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00563" y="1779589"/>
            <a:ext cx="3194049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808913" y="1779589"/>
            <a:ext cx="3216275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210109" y="1795468"/>
            <a:ext cx="3201554" cy="22510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47352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9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4A8A6"/>
                </a:solidFill>
                <a:latin typeface="Lato Light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555FB-41D9-483B-91A0-2E533542A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4"/>
            <a:ext cx="7561385" cy="12717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8FB45F-1389-419F-BB0B-43B1C2DFAA8B}"/>
              </a:ext>
            </a:extLst>
          </p:cNvPr>
          <p:cNvSpPr/>
          <p:nvPr userDrawn="1"/>
        </p:nvSpPr>
        <p:spPr>
          <a:xfrm>
            <a:off x="5394960" y="132080"/>
            <a:ext cx="2255520" cy="97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7AD369-A8B3-4380-9E8E-C02EC6E14A27}"/>
              </a:ext>
            </a:extLst>
          </p:cNvPr>
          <p:cNvSpPr txBox="1">
            <a:spLocks/>
          </p:cNvSpPr>
          <p:nvPr userDrawn="1"/>
        </p:nvSpPr>
        <p:spPr>
          <a:xfrm>
            <a:off x="5191760" y="368186"/>
            <a:ext cx="6736080" cy="56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r>
              <a:rPr lang="en-US" sz="40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284764"/>
      </p:ext>
    </p:extLst>
  </p:cSld>
  <p:clrMapOvr>
    <a:masterClrMapping/>
  </p:clrMapOvr>
  <p:transition spd="slow">
    <p:fade/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7" y="162540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19" y="1614260"/>
            <a:ext cx="4695167" cy="46342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3" y="3933267"/>
            <a:ext cx="2317410" cy="2315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5007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1421883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113147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21883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113147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9176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253394" y="143310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3655472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057550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459628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253394" y="383372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3655472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6057550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8459628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36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81158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915403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01922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08155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511974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4807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682631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458653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906609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5840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17911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281379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303918" y="2557198"/>
            <a:ext cx="944871" cy="257218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165167" y="2550141"/>
            <a:ext cx="896020" cy="2572188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252868" y="2267919"/>
            <a:ext cx="1889744" cy="336946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2225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2116468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401831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8732070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7102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7036984" y="2394392"/>
            <a:ext cx="1006768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4047873" y="2393726"/>
            <a:ext cx="920404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5140484" y="2174790"/>
            <a:ext cx="1747046" cy="311454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7135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3E353-7FF9-4F5C-B5B6-E43528F8D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4"/>
            <a:ext cx="7561385" cy="1271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133D6-9F3B-425A-85A3-31CF9DC68CAE}"/>
              </a:ext>
            </a:extLst>
          </p:cNvPr>
          <p:cNvSpPr/>
          <p:nvPr userDrawn="1"/>
        </p:nvSpPr>
        <p:spPr>
          <a:xfrm>
            <a:off x="5394960" y="132080"/>
            <a:ext cx="6268720" cy="97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E6D502-BB76-4F03-9414-7639F907D25F}"/>
              </a:ext>
            </a:extLst>
          </p:cNvPr>
          <p:cNvSpPr txBox="1">
            <a:spLocks/>
          </p:cNvSpPr>
          <p:nvPr userDrawn="1"/>
        </p:nvSpPr>
        <p:spPr>
          <a:xfrm>
            <a:off x="5191760" y="368186"/>
            <a:ext cx="6736080" cy="56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r>
              <a:rPr lang="en-US" sz="40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231159"/>
      </p:ext>
    </p:extLst>
  </p:cSld>
  <p:clrMapOvr>
    <a:masterClrMapping/>
  </p:clrMapOvr>
  <p:transition spd="slow">
    <p:fade/>
  </p:transition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687360" y="2163534"/>
            <a:ext cx="4422647" cy="276921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889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18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1934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09473"/>
            <a:ext cx="12192000" cy="33866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98920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1916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A8A6"/>
                </a:solidFill>
                <a:latin typeface="Century Gothic" panose="020B0502020202020204" pitchFamily="34" charset="0"/>
              </a:defRPr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A8A6"/>
                </a:solidFill>
                <a:latin typeface="Century Gothic" panose="020B0502020202020204" pitchFamily="34" charset="0"/>
              </a:defRPr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F9F5B-3EE8-4824-8878-C7BDF0BFC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4"/>
            <a:ext cx="7561385" cy="12717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1B7C26-F412-4C6C-A427-7B7D589416E7}"/>
              </a:ext>
            </a:extLst>
          </p:cNvPr>
          <p:cNvSpPr/>
          <p:nvPr userDrawn="1"/>
        </p:nvSpPr>
        <p:spPr>
          <a:xfrm>
            <a:off x="5394960" y="132080"/>
            <a:ext cx="2255520" cy="97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CD5215-7C9A-4F7F-9B42-CDD440D1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760" y="368186"/>
            <a:ext cx="6736080" cy="560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940379"/>
      </p:ext>
    </p:extLst>
  </p:cSld>
  <p:clrMapOvr>
    <a:masterClrMapping/>
  </p:clrMapOvr>
  <p:transition spd="slow"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50514-77EC-4BC1-979A-F3E5F0ABD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4"/>
            <a:ext cx="7561385" cy="12717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63BA74-3494-4D23-A63F-78FF24DE7E4E}"/>
              </a:ext>
            </a:extLst>
          </p:cNvPr>
          <p:cNvSpPr/>
          <p:nvPr userDrawn="1"/>
        </p:nvSpPr>
        <p:spPr>
          <a:xfrm>
            <a:off x="5394960" y="132080"/>
            <a:ext cx="2255520" cy="97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3DB7FA-D022-4B49-854C-2C79364B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760" y="368186"/>
            <a:ext cx="6736080" cy="560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534940"/>
      </p:ext>
    </p:extLst>
  </p:cSld>
  <p:clrMapOvr>
    <a:masterClrMapping/>
  </p:clrMapOvr>
  <p:transition spd="slow"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137" y="294091"/>
            <a:ext cx="6384294" cy="579368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14651"/>
            <a:ext cx="6172200" cy="4646400"/>
          </a:xfrm>
        </p:spPr>
        <p:txBody>
          <a:bodyPr/>
          <a:lstStyle>
            <a:lvl1pPr>
              <a:defRPr sz="3199">
                <a:latin typeface="Lato Light"/>
              </a:defRPr>
            </a:lvl1pPr>
            <a:lvl2pPr>
              <a:defRPr sz="2800">
                <a:latin typeface="Lato Light"/>
              </a:defRPr>
            </a:lvl2pPr>
            <a:lvl3pPr>
              <a:defRPr sz="2400">
                <a:latin typeface="Lato Light"/>
              </a:defRPr>
            </a:lvl3pPr>
            <a:lvl4pPr>
              <a:defRPr sz="2000">
                <a:latin typeface="Lato Light"/>
              </a:defRPr>
            </a:lvl4pPr>
            <a:lvl5pPr>
              <a:defRPr sz="2000">
                <a:latin typeface="Lato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214651"/>
            <a:ext cx="3932237" cy="4654337"/>
          </a:xfrm>
        </p:spPr>
        <p:txBody>
          <a:bodyPr/>
          <a:lstStyle>
            <a:lvl1pPr marL="0" indent="0">
              <a:buNone/>
              <a:defRPr sz="1600">
                <a:latin typeface="Lato Light"/>
              </a:defRPr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318516"/>
      </p:ext>
    </p:extLst>
  </p:cSld>
  <p:clrMapOvr>
    <a:masterClrMapping/>
  </p:clrMapOvr>
  <p:transition spd="slow"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301325"/>
            <a:ext cx="3932237" cy="1069974"/>
          </a:xfrm>
          <a:prstGeom prst="rect">
            <a:avLst/>
          </a:prstGeom>
        </p:spPr>
        <p:txBody>
          <a:bodyPr anchor="b"/>
          <a:lstStyle>
            <a:lvl1pPr>
              <a:defRPr sz="3199"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1325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37129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545216"/>
      </p:ext>
    </p:extLst>
  </p:cSld>
  <p:clrMapOvr>
    <a:masterClrMapping/>
  </p:clrMapOvr>
  <p:transition spd="slow"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0" y="327546"/>
            <a:ext cx="6355080" cy="5607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4A8A6"/>
                </a:solidFill>
                <a:latin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63583"/>
      </p:ext>
    </p:extLst>
  </p:cSld>
  <p:clrMapOvr>
    <a:masterClrMapping/>
  </p:clrMapOvr>
  <p:transition spd="slow"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jp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351128"/>
            <a:ext cx="10515600" cy="4825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6A7087-6A62-479F-872F-745BAECBCC26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771" y="5937982"/>
            <a:ext cx="1598229" cy="1129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8F8112-9E1E-4669-8AE2-F91CB5B008FD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4"/>
            <a:ext cx="7561385" cy="12717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EB1B273-74D6-4A78-BDE9-E67442CE91A3}"/>
              </a:ext>
            </a:extLst>
          </p:cNvPr>
          <p:cNvSpPr/>
          <p:nvPr userDrawn="1"/>
        </p:nvSpPr>
        <p:spPr>
          <a:xfrm>
            <a:off x="5394960" y="132080"/>
            <a:ext cx="2255520" cy="97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6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</p:sldLayoutIdLst>
  <p:transition spd="slow">
    <p:fade/>
  </p:transition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accent5">
              <a:lumMod val="7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Lato Ligh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Lato Ligh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Lato Ligh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Lato Ligh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Lato Ligh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2F81-3E1D-18A1-BF54-E0D610AD84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UK Energy Market Update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A1AFD-6A93-D612-C919-AFEED6F1C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202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8F3B17-EC51-4839-A618-4763AABD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992" y="439083"/>
            <a:ext cx="4491599" cy="56959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LNG demand in Asia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2233B-8A31-A879-62F3-9FF19E04FBD0}"/>
              </a:ext>
            </a:extLst>
          </p:cNvPr>
          <p:cNvSpPr txBox="1"/>
          <p:nvPr/>
        </p:nvSpPr>
        <p:spPr>
          <a:xfrm>
            <a:off x="1809114" y="6330875"/>
            <a:ext cx="4072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Refinitiv</a:t>
            </a:r>
            <a:endParaRPr lang="en-GB" sz="11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C7BB96B-9B8A-A957-82B0-32476928CA11}"/>
              </a:ext>
            </a:extLst>
          </p:cNvPr>
          <p:cNvSpPr txBox="1">
            <a:spLocks/>
          </p:cNvSpPr>
          <p:nvPr/>
        </p:nvSpPr>
        <p:spPr>
          <a:xfrm>
            <a:off x="566839" y="6418917"/>
            <a:ext cx="10629695" cy="284798"/>
          </a:xfrm>
          <a:prstGeom prst="rect">
            <a:avLst/>
          </a:prstGeom>
        </p:spPr>
        <p:txBody>
          <a:bodyPr/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2878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much LNG will China require this winter?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A86FD3-07B7-755D-C825-64C6D6D0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545" y="1381122"/>
            <a:ext cx="8025962" cy="49026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65558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8F3B17-EC51-4839-A618-4763AABD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992" y="336747"/>
            <a:ext cx="2743200" cy="56959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Lato"/>
                <a:ea typeface="Lato"/>
                <a:cs typeface="Lato"/>
              </a:rPr>
              <a:t>Contract cover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D6913-68A4-3185-01FB-7D68DEE89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4" y="1241523"/>
            <a:ext cx="11902751" cy="49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5475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8F3B17-EC51-4839-A618-4763AABD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385" y="473170"/>
            <a:ext cx="2804748" cy="56959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/>
                <a:ea typeface="Lato"/>
                <a:cs typeface="Lato"/>
              </a:rPr>
              <a:t>Cost of cover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1466B-EAB9-419D-F428-81786ECD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6" y="1723952"/>
            <a:ext cx="11327934" cy="40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2192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35CB24-2291-FFE2-9732-C23D737E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411" y="1732427"/>
            <a:ext cx="7086945" cy="3912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8F3B17-EC51-4839-A618-4763AABD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390" y="324193"/>
            <a:ext cx="6698344" cy="569595"/>
          </a:xfrm>
        </p:spPr>
        <p:txBody>
          <a:bodyPr/>
          <a:lstStyle/>
          <a:p>
            <a:r>
              <a:rPr lang="en-GB" sz="3200" dirty="0">
                <a:latin typeface="Lato" panose="020F0502020204030203" pitchFamily="34" charset="0"/>
              </a:rPr>
              <a:t>GAS &amp; POWER MARKET UPDATE: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3C62564-9E7C-78ED-B88C-E23530051991}"/>
              </a:ext>
            </a:extLst>
          </p:cNvPr>
          <p:cNvSpPr txBox="1">
            <a:spLocks/>
          </p:cNvSpPr>
          <p:nvPr/>
        </p:nvSpPr>
        <p:spPr>
          <a:xfrm>
            <a:off x="79107" y="1533803"/>
            <a:ext cx="4518914" cy="5000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latin typeface="Lato"/>
                <a:ea typeface="Lato"/>
                <a:cs typeface="Lato"/>
              </a:rPr>
              <a:t>Summer gas delivered just below 90ppt, power just below £95/MWh</a:t>
            </a:r>
            <a:endParaRPr lang="en-GB" sz="1800" dirty="0">
              <a:solidFill>
                <a:srgbClr val="FF0000"/>
              </a:solidFill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latin typeface="Lato"/>
                <a:ea typeface="+mn-lt"/>
                <a:cs typeface="+mn-lt"/>
              </a:rPr>
              <a:t>European gas storage is nearly full, and may even reach “tank tops” during October</a:t>
            </a:r>
          </a:p>
          <a:p>
            <a:pPr marL="285750" indent="-28575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latin typeface="Lato"/>
                <a:ea typeface="Lato"/>
                <a:cs typeface="Lato"/>
              </a:rPr>
              <a:t>French nuclear output has improved and is giving continental power market more confidence</a:t>
            </a:r>
            <a:endParaRPr lang="en-GB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latin typeface="Lato"/>
                <a:ea typeface="+mn-lt"/>
                <a:cs typeface="+mn-lt"/>
              </a:rPr>
              <a:t>Russian piped gas still flowing, as is Russian LNG</a:t>
            </a:r>
          </a:p>
          <a:p>
            <a:pPr marL="285750" indent="-28575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latin typeface="Lato"/>
                <a:ea typeface="+mn-lt"/>
                <a:cs typeface="+mn-lt"/>
              </a:rPr>
              <a:t>Generally healthy global LNG balance, despite Aussie strike threat. Europe priced below Asia… </a:t>
            </a:r>
          </a:p>
          <a:p>
            <a:pPr marL="285750" indent="-28575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latin typeface="Lato"/>
                <a:ea typeface="+mn-lt"/>
                <a:cs typeface="+mn-lt"/>
              </a:rPr>
              <a:t>El Nino declared </a:t>
            </a:r>
          </a:p>
          <a:p>
            <a:pPr marL="285750" indent="-28575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latin typeface="Lato"/>
                <a:ea typeface="+mn-lt"/>
                <a:cs typeface="+mn-lt"/>
              </a:rPr>
              <a:t>Winter is coming</a:t>
            </a:r>
            <a:endParaRPr lang="en-GB" sz="2000" dirty="0">
              <a:solidFill>
                <a:srgbClr val="FF0000"/>
              </a:solidFill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GB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GB" sz="1000" dirty="0">
              <a:latin typeface="Lato"/>
              <a:ea typeface="Lato"/>
              <a:cs typeface="L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9C9BC-DA58-49E5-AC7A-F597A14AFEC8}"/>
              </a:ext>
            </a:extLst>
          </p:cNvPr>
          <p:cNvSpPr txBox="1"/>
          <p:nvPr/>
        </p:nvSpPr>
        <p:spPr>
          <a:xfrm>
            <a:off x="8300883" y="1921280"/>
            <a:ext cx="30955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Front month gas price </a:t>
            </a:r>
            <a:r>
              <a:rPr lang="en-US" sz="1200" b="1" dirty="0">
                <a:solidFill>
                  <a:srgbClr val="FFC000"/>
                </a:solidFill>
              </a:rPr>
              <a:t>(weekly)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F0AC4-0E5A-8F2A-D63C-09D28ADA2042}"/>
              </a:ext>
            </a:extLst>
          </p:cNvPr>
          <p:cNvSpPr txBox="1"/>
          <p:nvPr/>
        </p:nvSpPr>
        <p:spPr>
          <a:xfrm>
            <a:off x="4681910" y="5671770"/>
            <a:ext cx="1765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Refinitiv</a:t>
            </a:r>
            <a:endParaRPr lang="en-GB" sz="110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3B6A8AB-DF91-D65E-A822-CDB5AB48C86C}"/>
              </a:ext>
            </a:extLst>
          </p:cNvPr>
          <p:cNvSpPr txBox="1">
            <a:spLocks/>
          </p:cNvSpPr>
          <p:nvPr/>
        </p:nvSpPr>
        <p:spPr>
          <a:xfrm>
            <a:off x="958196" y="6483505"/>
            <a:ext cx="10629695" cy="284798"/>
          </a:xfrm>
          <a:prstGeom prst="rect">
            <a:avLst/>
          </a:prstGeom>
        </p:spPr>
        <p:txBody>
          <a:bodyPr/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22878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Market is sufficient supplies and has been pricing to push LNG east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2878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6D4C74-0854-986A-FA1D-9DC5F6264EA1}"/>
              </a:ext>
            </a:extLst>
          </p:cNvPr>
          <p:cNvSpPr/>
          <p:nvPr/>
        </p:nvSpPr>
        <p:spPr>
          <a:xfrm>
            <a:off x="9034944" y="4848837"/>
            <a:ext cx="2457974" cy="671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51063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8F3B17-EC51-4839-A618-4763AABD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390" y="324193"/>
            <a:ext cx="6698344" cy="569595"/>
          </a:xfrm>
        </p:spPr>
        <p:txBody>
          <a:bodyPr/>
          <a:lstStyle/>
          <a:p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European gas storage inventories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7B027-F2C7-0F9E-C91F-406F2B3DF4E8}"/>
              </a:ext>
            </a:extLst>
          </p:cNvPr>
          <p:cNvSpPr txBox="1"/>
          <p:nvPr/>
        </p:nvSpPr>
        <p:spPr>
          <a:xfrm>
            <a:off x="2367177" y="5562477"/>
            <a:ext cx="4973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Refinitiv (*only Belgium, Netherlands, France and Germany shown here)</a:t>
            </a:r>
            <a:endParaRPr lang="en-GB" sz="110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B77796F-8A5D-66A1-58FF-45CADBB1C29D}"/>
              </a:ext>
            </a:extLst>
          </p:cNvPr>
          <p:cNvSpPr txBox="1">
            <a:spLocks/>
          </p:cNvSpPr>
          <p:nvPr/>
        </p:nvSpPr>
        <p:spPr>
          <a:xfrm>
            <a:off x="781152" y="6249009"/>
            <a:ext cx="10629695" cy="284798"/>
          </a:xfrm>
          <a:prstGeom prst="rect">
            <a:avLst/>
          </a:prstGeom>
        </p:spPr>
        <p:txBody>
          <a:bodyPr/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2878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Healthy European gas </a:t>
            </a:r>
            <a:r>
              <a:rPr lang="en-US" sz="2200" dirty="0">
                <a:solidFill>
                  <a:srgbClr val="22878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inventories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2878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57A1B-B106-9AC5-BF77-CE6C47736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408" y="1350963"/>
            <a:ext cx="8501184" cy="482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16942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8F3B17-EC51-4839-A618-4763AABD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098" y="324193"/>
            <a:ext cx="5844795" cy="56959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Nuclear generation in France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5786D-E4DD-EC9B-1913-67BE733A0F3B}"/>
              </a:ext>
            </a:extLst>
          </p:cNvPr>
          <p:cNvSpPr txBox="1"/>
          <p:nvPr/>
        </p:nvSpPr>
        <p:spPr>
          <a:xfrm>
            <a:off x="2118377" y="5997570"/>
            <a:ext cx="4072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Refinitiv</a:t>
            </a:r>
            <a:endParaRPr lang="en-GB" sz="110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2CB013E-7AE5-349A-8633-8067F8D27785}"/>
              </a:ext>
            </a:extLst>
          </p:cNvPr>
          <p:cNvSpPr txBox="1">
            <a:spLocks/>
          </p:cNvSpPr>
          <p:nvPr/>
        </p:nvSpPr>
        <p:spPr>
          <a:xfrm>
            <a:off x="781152" y="6391408"/>
            <a:ext cx="10629695" cy="284798"/>
          </a:xfrm>
          <a:prstGeom prst="rect">
            <a:avLst/>
          </a:prstGeom>
        </p:spPr>
        <p:txBody>
          <a:bodyPr/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2878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Output in France better than last 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47EC4-EBDE-C69B-1D3F-4BDE60445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897" y="1417740"/>
            <a:ext cx="7467026" cy="4447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40243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8F3B17-EC51-4839-A618-4763AABD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93" y="260742"/>
            <a:ext cx="5844795" cy="56959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Russian gas supplies to Europe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2233B-8A31-A879-62F3-9FF19E04FBD0}"/>
              </a:ext>
            </a:extLst>
          </p:cNvPr>
          <p:cNvSpPr txBox="1"/>
          <p:nvPr/>
        </p:nvSpPr>
        <p:spPr>
          <a:xfrm>
            <a:off x="69995" y="5329331"/>
            <a:ext cx="4167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Refinitiv</a:t>
            </a:r>
            <a:endParaRPr lang="en-GB" sz="11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95C5A7C-C702-05B3-9B3D-664935597A81}"/>
              </a:ext>
            </a:extLst>
          </p:cNvPr>
          <p:cNvSpPr txBox="1">
            <a:spLocks/>
          </p:cNvSpPr>
          <p:nvPr/>
        </p:nvSpPr>
        <p:spPr>
          <a:xfrm>
            <a:off x="504313" y="6051767"/>
            <a:ext cx="10629695" cy="284798"/>
          </a:xfrm>
          <a:prstGeom prst="rect">
            <a:avLst/>
          </a:prstGeom>
        </p:spPr>
        <p:txBody>
          <a:bodyPr/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2878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Russian gas flows are still vulnerable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DCDF3-A355-623A-806A-6E53E9D3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0" y="2055304"/>
            <a:ext cx="5518626" cy="31729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D8A6B08D-DD68-0E56-85E2-AD48966433C5}"/>
              </a:ext>
            </a:extLst>
          </p:cNvPr>
          <p:cNvSpPr txBox="1">
            <a:spLocks/>
          </p:cNvSpPr>
          <p:nvPr/>
        </p:nvSpPr>
        <p:spPr>
          <a:xfrm>
            <a:off x="2423616" y="1518777"/>
            <a:ext cx="1814125" cy="4233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Pipeline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D41DC96D-A299-F317-D178-E32FDBE4ACB9}"/>
              </a:ext>
            </a:extLst>
          </p:cNvPr>
          <p:cNvSpPr txBox="1">
            <a:spLocks/>
          </p:cNvSpPr>
          <p:nvPr/>
        </p:nvSpPr>
        <p:spPr>
          <a:xfrm>
            <a:off x="8682606" y="1540093"/>
            <a:ext cx="1431027" cy="5695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D9A3CB-B68D-2A2A-C6FD-9487240B7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461" y="2055304"/>
            <a:ext cx="6172967" cy="31729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53697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8F3B17-EC51-4839-A618-4763AABD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430" y="349807"/>
            <a:ext cx="4491599" cy="56959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Global gas forward curves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2233B-8A31-A879-62F3-9FF19E04FBD0}"/>
              </a:ext>
            </a:extLst>
          </p:cNvPr>
          <p:cNvSpPr txBox="1"/>
          <p:nvPr/>
        </p:nvSpPr>
        <p:spPr>
          <a:xfrm>
            <a:off x="2107318" y="6157307"/>
            <a:ext cx="4072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Refinitiv</a:t>
            </a:r>
            <a:endParaRPr lang="en-GB" sz="11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C7BB96B-9B8A-A957-82B0-32476928CA11}"/>
              </a:ext>
            </a:extLst>
          </p:cNvPr>
          <p:cNvSpPr txBox="1">
            <a:spLocks/>
          </p:cNvSpPr>
          <p:nvPr/>
        </p:nvSpPr>
        <p:spPr>
          <a:xfrm>
            <a:off x="566839" y="6418917"/>
            <a:ext cx="10629695" cy="284798"/>
          </a:xfrm>
          <a:prstGeom prst="rect">
            <a:avLst/>
          </a:prstGeom>
        </p:spPr>
        <p:txBody>
          <a:bodyPr/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22878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LNG price spreads imply stability in the global balance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2878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68CE8-1909-DB49-237A-7DF53CA4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37" y="1277574"/>
            <a:ext cx="7651732" cy="48044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75897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8F3B17-EC51-4839-A618-4763AABD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710" y="281684"/>
            <a:ext cx="7836143" cy="54962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000" dirty="0">
                <a:latin typeface="Lato" panose="020F0502020204030203" pitchFamily="34" charset="0"/>
              </a:rPr>
              <a:t>The UK Forward Curve</a:t>
            </a:r>
            <a:br>
              <a:rPr lang="en-GB" sz="3000" dirty="0">
                <a:latin typeface="Lato" panose="020F0502020204030203" pitchFamily="34" charset="0"/>
              </a:rPr>
            </a:br>
            <a:endParaRPr lang="en-GB" sz="3000" dirty="0">
              <a:latin typeface="Lato" panose="020F0502020204030203" pitchFamily="34" charset="0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8B48308A-D0A4-5C04-B0D8-5565E84627DF}"/>
              </a:ext>
            </a:extLst>
          </p:cNvPr>
          <p:cNvSpPr txBox="1">
            <a:spLocks/>
          </p:cNvSpPr>
          <p:nvPr/>
        </p:nvSpPr>
        <p:spPr>
          <a:xfrm>
            <a:off x="781150" y="6160824"/>
            <a:ext cx="10629695" cy="284798"/>
          </a:xfrm>
          <a:prstGeom prst="rect">
            <a:avLst/>
          </a:prstGeom>
        </p:spPr>
        <p:txBody>
          <a:bodyPr/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2878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Risks remain and forward commodity prices are elevated in historic terms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2316E-AE22-5CCF-3617-EDD06C9E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33" y="1070101"/>
            <a:ext cx="7669534" cy="49867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82499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8F3B17-EC51-4839-A618-4763AABD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710" y="281684"/>
            <a:ext cx="7836143" cy="54962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000" dirty="0">
                <a:latin typeface="Lato" panose="020F0502020204030203" pitchFamily="34" charset="0"/>
              </a:rPr>
              <a:t>The UK Forward Curve: 2</a:t>
            </a:r>
            <a:br>
              <a:rPr lang="en-GB" sz="3000" dirty="0">
                <a:latin typeface="Lato" panose="020F0502020204030203" pitchFamily="34" charset="0"/>
              </a:rPr>
            </a:br>
            <a:endParaRPr lang="en-GB" sz="3000" dirty="0">
              <a:latin typeface="Lato" panose="020F0502020204030203" pitchFamily="34" charset="0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8B48308A-D0A4-5C04-B0D8-5565E84627DF}"/>
              </a:ext>
            </a:extLst>
          </p:cNvPr>
          <p:cNvSpPr txBox="1">
            <a:spLocks/>
          </p:cNvSpPr>
          <p:nvPr/>
        </p:nvSpPr>
        <p:spPr>
          <a:xfrm>
            <a:off x="781150" y="6160824"/>
            <a:ext cx="10629695" cy="284798"/>
          </a:xfrm>
          <a:prstGeom prst="rect">
            <a:avLst/>
          </a:prstGeom>
        </p:spPr>
        <p:txBody>
          <a:bodyPr/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A8A6"/>
                </a:solidFill>
                <a:latin typeface="Lato Light"/>
                <a:ea typeface="+mj-ea"/>
                <a:cs typeface="+mj-cs"/>
              </a:defRPr>
            </a:lvl1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2878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Global gas supplies set to increase again in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150A3-27E8-C3ED-FAC9-872F256D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62" y="1394942"/>
            <a:ext cx="7858184" cy="46729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2B8116-5222-3296-0701-11A976755B3C}"/>
              </a:ext>
            </a:extLst>
          </p:cNvPr>
          <p:cNvSpPr txBox="1"/>
          <p:nvPr/>
        </p:nvSpPr>
        <p:spPr>
          <a:xfrm>
            <a:off x="10016455" y="2952925"/>
            <a:ext cx="71306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4">
                    <a:lumMod val="75000"/>
                  </a:schemeClr>
                </a:solidFill>
              </a:rPr>
              <a:t>150ppt</a:t>
            </a:r>
            <a:endParaRPr lang="en-GB" sz="1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9275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F865A6-01F1-3453-2E18-3DDD9A83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512" y="589060"/>
            <a:ext cx="6568580" cy="569595"/>
          </a:xfrm>
        </p:spPr>
        <p:txBody>
          <a:bodyPr/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European demand destruction</a:t>
            </a:r>
            <a:endParaRPr lang="en-GB" sz="2800" dirty="0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5D209710-7CCB-7D14-CEB5-D759EB24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78" y="1461908"/>
            <a:ext cx="8437302" cy="48070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E72525-A76B-2A8F-972E-D793A01C4BB5}"/>
              </a:ext>
            </a:extLst>
          </p:cNvPr>
          <p:cNvSpPr txBox="1"/>
          <p:nvPr/>
        </p:nvSpPr>
        <p:spPr>
          <a:xfrm>
            <a:off x="1704646" y="6310583"/>
            <a:ext cx="4072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IEA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71693875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rgbClr val="FFFFFF"/>
      </a:lt1>
      <a:dk2>
        <a:srgbClr val="373545"/>
      </a:dk2>
      <a:lt2>
        <a:srgbClr val="FFFFFF"/>
      </a:lt2>
      <a:accent1>
        <a:srgbClr val="C5E799"/>
      </a:accent1>
      <a:accent2>
        <a:srgbClr val="ACD7CA"/>
      </a:accent2>
      <a:accent3>
        <a:srgbClr val="84ACB6"/>
      </a:accent3>
      <a:accent4>
        <a:srgbClr val="9AD3D9"/>
      </a:accent4>
      <a:accent5>
        <a:srgbClr val="4A9B82"/>
      </a:accent5>
      <a:accent6>
        <a:srgbClr val="316757"/>
      </a:accent6>
      <a:hlink>
        <a:srgbClr val="265F6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bership Presentation" id="{667DFC12-B2E8-4ADE-B25B-19759BD498F3}" vid="{2F449AA1-BAF0-4FED-9287-6FB7AB4027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Lato</vt:lpstr>
      <vt:lpstr>Lato Light</vt:lpstr>
      <vt:lpstr>Raleway Light</vt:lpstr>
      <vt:lpstr>1_Office Theme</vt:lpstr>
      <vt:lpstr>UK Energy Market Update</vt:lpstr>
      <vt:lpstr>GAS &amp; POWER MARKET UPDATE:</vt:lpstr>
      <vt:lpstr>European gas storage inventories</vt:lpstr>
      <vt:lpstr>Nuclear generation in France</vt:lpstr>
      <vt:lpstr>Russian gas supplies to Europe</vt:lpstr>
      <vt:lpstr>Global gas forward curves</vt:lpstr>
      <vt:lpstr>The UK Forward Curve </vt:lpstr>
      <vt:lpstr>The UK Forward Curve: 2 </vt:lpstr>
      <vt:lpstr>European demand destruction</vt:lpstr>
      <vt:lpstr>LNG demand in Asia</vt:lpstr>
      <vt:lpstr>Contract cover</vt:lpstr>
      <vt:lpstr>Cost of cover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Mottram</dc:creator>
  <cp:lastModifiedBy>Kate Mottram</cp:lastModifiedBy>
  <cp:revision>35</cp:revision>
  <dcterms:created xsi:type="dcterms:W3CDTF">2022-11-04T13:01:02Z</dcterms:created>
  <dcterms:modified xsi:type="dcterms:W3CDTF">2023-10-11T13:08:25Z</dcterms:modified>
</cp:coreProperties>
</file>